
<file path=[Content_Types].xml><?xml version="1.0" encoding="utf-8"?>
<Types xmlns="http://schemas.openxmlformats.org/package/2006/content-types">
  <Default Extension="jpe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1"/>
  </p:sldMasterIdLst>
  <p:sldIdLst>
    <p:sldId id="256" r:id="rId2"/>
    <p:sldId id="257" r:id="rId3"/>
    <p:sldId id="262" r:id="rId4"/>
    <p:sldId id="267" r:id="rId5"/>
    <p:sldId id="263" r:id="rId6"/>
    <p:sldId id="264" r:id="rId7"/>
    <p:sldId id="258" r:id="rId8"/>
    <p:sldId id="259" r:id="rId9"/>
    <p:sldId id="261" r:id="rId10"/>
    <p:sldId id="260" r:id="rId11"/>
    <p:sldId id="265" r:id="rId12"/>
    <p:sldId id="266" r:id="rId13"/>
    <p:sldId id="268" r:id="rId14"/>
    <p:sldId id="269" r:id="rId15"/>
    <p:sldId id="270" r:id="rId16"/>
    <p:sldId id="271" r:id="rId17"/>
    <p:sldId id="272"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114" d="100"/>
          <a:sy n="114" d="100"/>
        </p:scale>
        <p:origin x="474"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86634964-CBB0-4C01-95EA-34C493B10130}" type="datetimeFigureOut">
              <a:rPr lang="es-ES" smtClean="0"/>
              <a:t>25/06/2021</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7701A1E6-4C55-4C82-A44E-95BB943EC07F}" type="slidenum">
              <a:rPr lang="es-ES" smtClean="0"/>
              <a:t>‹Nº›</a:t>
            </a:fld>
            <a:endParaRPr lang="es-ES"/>
          </a:p>
        </p:txBody>
      </p:sp>
    </p:spTree>
    <p:extLst>
      <p:ext uri="{BB962C8B-B14F-4D97-AF65-F5344CB8AC3E}">
        <p14:creationId xmlns:p14="http://schemas.microsoft.com/office/powerpoint/2010/main" val="40060516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86634964-CBB0-4C01-95EA-34C493B10130}" type="datetimeFigureOut">
              <a:rPr lang="es-ES" smtClean="0"/>
              <a:t>25/06/2021</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7701A1E6-4C55-4C82-A44E-95BB943EC07F}" type="slidenum">
              <a:rPr lang="es-ES" smtClean="0"/>
              <a:t>‹Nº›</a:t>
            </a:fld>
            <a:endParaRPr lang="es-ES"/>
          </a:p>
        </p:txBody>
      </p:sp>
    </p:spTree>
    <p:extLst>
      <p:ext uri="{BB962C8B-B14F-4D97-AF65-F5344CB8AC3E}">
        <p14:creationId xmlns:p14="http://schemas.microsoft.com/office/powerpoint/2010/main" val="36789053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los estilos de texto del patrón</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86634964-CBB0-4C01-95EA-34C493B10130}" type="datetimeFigureOut">
              <a:rPr lang="es-ES" smtClean="0"/>
              <a:t>25/06/2021</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7701A1E6-4C55-4C82-A44E-95BB943EC07F}" type="slidenum">
              <a:rPr lang="es-ES" smtClean="0"/>
              <a:t>‹Nº›</a:t>
            </a:fld>
            <a:endParaRPr lang="es-E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30686666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86634964-CBB0-4C01-95EA-34C493B10130}" type="datetimeFigureOut">
              <a:rPr lang="es-ES" smtClean="0"/>
              <a:t>25/06/2021</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7701A1E6-4C55-4C82-A44E-95BB943EC07F}" type="slidenum">
              <a:rPr lang="es-ES" smtClean="0"/>
              <a:t>‹Nº›</a:t>
            </a:fld>
            <a:endParaRPr lang="es-ES"/>
          </a:p>
        </p:txBody>
      </p:sp>
    </p:spTree>
    <p:extLst>
      <p:ext uri="{BB962C8B-B14F-4D97-AF65-F5344CB8AC3E}">
        <p14:creationId xmlns:p14="http://schemas.microsoft.com/office/powerpoint/2010/main" val="29173463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los estilos de texto del patrón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86634964-CBB0-4C01-95EA-34C493B10130}" type="datetimeFigureOut">
              <a:rPr lang="es-ES" smtClean="0"/>
              <a:t>25/06/2021</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7701A1E6-4C55-4C82-A44E-95BB943EC07F}" type="slidenum">
              <a:rPr lang="es-ES" smtClean="0"/>
              <a:t>‹Nº›</a:t>
            </a:fld>
            <a:endParaRPr lang="es-E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2376075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los estilos de texto del patrón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86634964-CBB0-4C01-95EA-34C493B10130}" type="datetimeFigureOut">
              <a:rPr lang="es-ES" smtClean="0"/>
              <a:t>25/06/2021</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7701A1E6-4C55-4C82-A44E-95BB943EC07F}" type="slidenum">
              <a:rPr lang="es-ES" smtClean="0"/>
              <a:t>‹Nº›</a:t>
            </a:fld>
            <a:endParaRPr lang="es-ES"/>
          </a:p>
        </p:txBody>
      </p:sp>
    </p:spTree>
    <p:extLst>
      <p:ext uri="{BB962C8B-B14F-4D97-AF65-F5344CB8AC3E}">
        <p14:creationId xmlns:p14="http://schemas.microsoft.com/office/powerpoint/2010/main" val="6412224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86634964-CBB0-4C01-95EA-34C493B10130}" type="datetimeFigureOut">
              <a:rPr lang="es-ES" smtClean="0"/>
              <a:t>25/06/2021</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7701A1E6-4C55-4C82-A44E-95BB943EC07F}" type="slidenum">
              <a:rPr lang="es-ES" smtClean="0"/>
              <a:t>‹Nº›</a:t>
            </a:fld>
            <a:endParaRPr lang="es-ES"/>
          </a:p>
        </p:txBody>
      </p:sp>
    </p:spTree>
    <p:extLst>
      <p:ext uri="{BB962C8B-B14F-4D97-AF65-F5344CB8AC3E}">
        <p14:creationId xmlns:p14="http://schemas.microsoft.com/office/powerpoint/2010/main" val="5812147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86634964-CBB0-4C01-95EA-34C493B10130}" type="datetimeFigureOut">
              <a:rPr lang="es-ES" smtClean="0"/>
              <a:t>25/06/2021</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7701A1E6-4C55-4C82-A44E-95BB943EC07F}" type="slidenum">
              <a:rPr lang="es-ES" smtClean="0"/>
              <a:t>‹Nº›</a:t>
            </a:fld>
            <a:endParaRPr lang="es-ES"/>
          </a:p>
        </p:txBody>
      </p:sp>
    </p:spTree>
    <p:extLst>
      <p:ext uri="{BB962C8B-B14F-4D97-AF65-F5344CB8AC3E}">
        <p14:creationId xmlns:p14="http://schemas.microsoft.com/office/powerpoint/2010/main" val="31347408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86634964-CBB0-4C01-95EA-34C493B10130}" type="datetimeFigureOut">
              <a:rPr lang="es-ES" smtClean="0"/>
              <a:t>25/06/2021</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7701A1E6-4C55-4C82-A44E-95BB943EC07F}" type="slidenum">
              <a:rPr lang="es-ES" smtClean="0"/>
              <a:t>‹Nº›</a:t>
            </a:fld>
            <a:endParaRPr lang="es-ES"/>
          </a:p>
        </p:txBody>
      </p:sp>
    </p:spTree>
    <p:extLst>
      <p:ext uri="{BB962C8B-B14F-4D97-AF65-F5344CB8AC3E}">
        <p14:creationId xmlns:p14="http://schemas.microsoft.com/office/powerpoint/2010/main" val="17662977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86634964-CBB0-4C01-95EA-34C493B10130}" type="datetimeFigureOut">
              <a:rPr lang="es-ES" smtClean="0"/>
              <a:t>25/06/2021</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7701A1E6-4C55-4C82-A44E-95BB943EC07F}" type="slidenum">
              <a:rPr lang="es-ES" smtClean="0"/>
              <a:t>‹Nº›</a:t>
            </a:fld>
            <a:endParaRPr lang="es-ES"/>
          </a:p>
        </p:txBody>
      </p:sp>
    </p:spTree>
    <p:extLst>
      <p:ext uri="{BB962C8B-B14F-4D97-AF65-F5344CB8AC3E}">
        <p14:creationId xmlns:p14="http://schemas.microsoft.com/office/powerpoint/2010/main" val="42338598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86634964-CBB0-4C01-95EA-34C493B10130}" type="datetimeFigureOut">
              <a:rPr lang="es-ES" smtClean="0"/>
              <a:t>25/06/2021</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7701A1E6-4C55-4C82-A44E-95BB943EC07F}" type="slidenum">
              <a:rPr lang="es-ES" smtClean="0"/>
              <a:t>‹Nº›</a:t>
            </a:fld>
            <a:endParaRPr lang="es-ES"/>
          </a:p>
        </p:txBody>
      </p:sp>
    </p:spTree>
    <p:extLst>
      <p:ext uri="{BB962C8B-B14F-4D97-AF65-F5344CB8AC3E}">
        <p14:creationId xmlns:p14="http://schemas.microsoft.com/office/powerpoint/2010/main" val="15215983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86634964-CBB0-4C01-95EA-34C493B10130}" type="datetimeFigureOut">
              <a:rPr lang="es-ES" smtClean="0"/>
              <a:t>25/06/2021</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7701A1E6-4C55-4C82-A44E-95BB943EC07F}" type="slidenum">
              <a:rPr lang="es-ES" smtClean="0"/>
              <a:t>‹Nº›</a:t>
            </a:fld>
            <a:endParaRPr lang="es-ES"/>
          </a:p>
        </p:txBody>
      </p:sp>
    </p:spTree>
    <p:extLst>
      <p:ext uri="{BB962C8B-B14F-4D97-AF65-F5344CB8AC3E}">
        <p14:creationId xmlns:p14="http://schemas.microsoft.com/office/powerpoint/2010/main" val="5855350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86634964-CBB0-4C01-95EA-34C493B10130}" type="datetimeFigureOut">
              <a:rPr lang="es-ES" smtClean="0"/>
              <a:t>25/06/2021</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7701A1E6-4C55-4C82-A44E-95BB943EC07F}" type="slidenum">
              <a:rPr lang="es-ES" smtClean="0"/>
              <a:t>‹Nº›</a:t>
            </a:fld>
            <a:endParaRPr lang="es-ES"/>
          </a:p>
        </p:txBody>
      </p:sp>
    </p:spTree>
    <p:extLst>
      <p:ext uri="{BB962C8B-B14F-4D97-AF65-F5344CB8AC3E}">
        <p14:creationId xmlns:p14="http://schemas.microsoft.com/office/powerpoint/2010/main" val="7569238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6634964-CBB0-4C01-95EA-34C493B10130}" type="datetimeFigureOut">
              <a:rPr lang="es-ES" smtClean="0"/>
              <a:t>25/06/2021</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7701A1E6-4C55-4C82-A44E-95BB943EC07F}" type="slidenum">
              <a:rPr lang="es-ES" smtClean="0"/>
              <a:t>‹Nº›</a:t>
            </a:fld>
            <a:endParaRPr lang="es-ES"/>
          </a:p>
        </p:txBody>
      </p:sp>
    </p:spTree>
    <p:extLst>
      <p:ext uri="{BB962C8B-B14F-4D97-AF65-F5344CB8AC3E}">
        <p14:creationId xmlns:p14="http://schemas.microsoft.com/office/powerpoint/2010/main" val="3263042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86634964-CBB0-4C01-95EA-34C493B10130}" type="datetimeFigureOut">
              <a:rPr lang="es-ES" smtClean="0"/>
              <a:t>25/06/2021</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7701A1E6-4C55-4C82-A44E-95BB943EC07F}" type="slidenum">
              <a:rPr lang="es-ES" smtClean="0"/>
              <a:t>‹Nº›</a:t>
            </a:fld>
            <a:endParaRPr lang="es-ES"/>
          </a:p>
        </p:txBody>
      </p:sp>
    </p:spTree>
    <p:extLst>
      <p:ext uri="{BB962C8B-B14F-4D97-AF65-F5344CB8AC3E}">
        <p14:creationId xmlns:p14="http://schemas.microsoft.com/office/powerpoint/2010/main" val="7609251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86634964-CBB0-4C01-95EA-34C493B10130}" type="datetimeFigureOut">
              <a:rPr lang="es-ES" smtClean="0"/>
              <a:t>25/06/2021</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7701A1E6-4C55-4C82-A44E-95BB943EC07F}" type="slidenum">
              <a:rPr lang="es-ES" smtClean="0"/>
              <a:t>‹Nº›</a:t>
            </a:fld>
            <a:endParaRPr lang="es-ES"/>
          </a:p>
        </p:txBody>
      </p:sp>
    </p:spTree>
    <p:extLst>
      <p:ext uri="{BB962C8B-B14F-4D97-AF65-F5344CB8AC3E}">
        <p14:creationId xmlns:p14="http://schemas.microsoft.com/office/powerpoint/2010/main" val="704885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86634964-CBB0-4C01-95EA-34C493B10130}" type="datetimeFigureOut">
              <a:rPr lang="es-ES" smtClean="0"/>
              <a:t>25/06/2021</a:t>
            </a:fld>
            <a:endParaRPr lang="es-E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s-E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7701A1E6-4C55-4C82-A44E-95BB943EC07F}" type="slidenum">
              <a:rPr lang="es-ES" smtClean="0"/>
              <a:t>‹Nº›</a:t>
            </a:fld>
            <a:endParaRPr lang="es-ES"/>
          </a:p>
        </p:txBody>
      </p:sp>
    </p:spTree>
    <p:extLst>
      <p:ext uri="{BB962C8B-B14F-4D97-AF65-F5344CB8AC3E}">
        <p14:creationId xmlns:p14="http://schemas.microsoft.com/office/powerpoint/2010/main" val="2589134434"/>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 id="2147483702" r:id="rId13"/>
    <p:sldLayoutId id="2147483703" r:id="rId14"/>
    <p:sldLayoutId id="2147483704" r:id="rId15"/>
    <p:sldLayoutId id="2147483705"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1.png"/><Relationship Id="rId4" Type="http://schemas.openxmlformats.org/officeDocument/2006/relationships/hyperlink" Target="https://www.fiftysounds.com/es/"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BEAF1DE-8CC9-4668-92C1-DCE1DBBBA694}"/>
              </a:ext>
            </a:extLst>
          </p:cNvPr>
          <p:cNvSpPr>
            <a:spLocks noGrp="1"/>
          </p:cNvSpPr>
          <p:nvPr>
            <p:ph type="ctrTitle"/>
          </p:nvPr>
        </p:nvSpPr>
        <p:spPr/>
        <p:txBody>
          <a:bodyPr/>
          <a:lstStyle/>
          <a:p>
            <a:r>
              <a:rPr lang="es-ES" dirty="0">
                <a:latin typeface="Garamond" panose="02020404030301010803" pitchFamily="18" charset="0"/>
              </a:rPr>
              <a:t>LEY ORGANICA 8/2021</a:t>
            </a:r>
          </a:p>
        </p:txBody>
      </p:sp>
      <p:sp>
        <p:nvSpPr>
          <p:cNvPr id="3" name="Subtítulo 2">
            <a:extLst>
              <a:ext uri="{FF2B5EF4-FFF2-40B4-BE49-F238E27FC236}">
                <a16:creationId xmlns:a16="http://schemas.microsoft.com/office/drawing/2014/main" id="{5A83D05E-BB3E-43E7-8F4C-5673D49F5557}"/>
              </a:ext>
            </a:extLst>
          </p:cNvPr>
          <p:cNvSpPr>
            <a:spLocks noGrp="1"/>
          </p:cNvSpPr>
          <p:nvPr>
            <p:ph type="subTitle" idx="1"/>
          </p:nvPr>
        </p:nvSpPr>
        <p:spPr/>
        <p:txBody>
          <a:bodyPr>
            <a:normAutofit fontScale="85000" lnSpcReduction="10000"/>
          </a:bodyPr>
          <a:lstStyle/>
          <a:p>
            <a:r>
              <a:rPr lang="es-ES" sz="3200" dirty="0">
                <a:latin typeface="Garamond" panose="02020404030301010803" pitchFamily="18" charset="0"/>
              </a:rPr>
              <a:t>DE PROTECCION INTEGRAL A LA INFANCIA Y ADOLESCENCIA FRENTE  A LA VIOLENCIA</a:t>
            </a:r>
          </a:p>
          <a:p>
            <a:endParaRPr lang="es-ES" sz="3200" dirty="0">
              <a:latin typeface="Garamond" panose="02020404030301010803" pitchFamily="18" charset="0"/>
            </a:endParaRPr>
          </a:p>
          <a:p>
            <a:endParaRPr lang="es-ES" dirty="0">
              <a:latin typeface="Garamond" panose="02020404030301010803" pitchFamily="18" charset="0"/>
            </a:endParaRPr>
          </a:p>
        </p:txBody>
      </p:sp>
      <p:sp>
        <p:nvSpPr>
          <p:cNvPr id="5" name="CuadroTexto 4">
            <a:extLst>
              <a:ext uri="{FF2B5EF4-FFF2-40B4-BE49-F238E27FC236}">
                <a16:creationId xmlns:a16="http://schemas.microsoft.com/office/drawing/2014/main" id="{9B17E25F-F54D-4D34-A1BC-DC57C8E0B49C}"/>
              </a:ext>
            </a:extLst>
          </p:cNvPr>
          <p:cNvSpPr txBox="1"/>
          <p:nvPr/>
        </p:nvSpPr>
        <p:spPr>
          <a:xfrm>
            <a:off x="0" y="6208723"/>
            <a:ext cx="6098796" cy="600164"/>
          </a:xfrm>
          <a:prstGeom prst="rect">
            <a:avLst/>
          </a:prstGeom>
          <a:noFill/>
        </p:spPr>
        <p:txBody>
          <a:bodyPr wrap="square">
            <a:spAutoFit/>
          </a:bodyPr>
          <a:lstStyle/>
          <a:p>
            <a:r>
              <a:rPr lang="es-ES" sz="1100" b="0" i="0" u="sng" dirty="0">
                <a:solidFill>
                  <a:srgbClr val="8F9294"/>
                </a:solidFill>
                <a:effectLst/>
                <a:latin typeface="Source Sans Pro" panose="020B0503030403020204" pitchFamily="34" charset="0"/>
              </a:rPr>
              <a:t>Música</a:t>
            </a:r>
            <a:r>
              <a:rPr lang="es-ES" sz="1100" b="0" i="0" dirty="0">
                <a:solidFill>
                  <a:srgbClr val="8F9294"/>
                </a:solidFill>
                <a:effectLst/>
                <a:latin typeface="Source Sans Pro" panose="020B0503030403020204" pitchFamily="34" charset="0"/>
              </a:rPr>
              <a:t>:</a:t>
            </a:r>
          </a:p>
          <a:p>
            <a:r>
              <a:rPr lang="es-ES" sz="1100" b="0" i="0" dirty="0">
                <a:solidFill>
                  <a:srgbClr val="8F9294"/>
                </a:solidFill>
                <a:effectLst/>
                <a:latin typeface="Source Sans Pro" panose="020B0503030403020204" pitchFamily="34" charset="0"/>
              </a:rPr>
              <a:t>Obra: Lo que Más Importa</a:t>
            </a:r>
            <a:br>
              <a:rPr lang="es-ES" sz="1100" dirty="0"/>
            </a:br>
            <a:r>
              <a:rPr lang="es-ES" sz="1100" b="0" i="0" dirty="0">
                <a:solidFill>
                  <a:srgbClr val="8F9294"/>
                </a:solidFill>
                <a:effectLst/>
                <a:latin typeface="Source Sans Pro" panose="020B0503030403020204" pitchFamily="34" charset="0"/>
              </a:rPr>
              <a:t>Música de </a:t>
            </a:r>
            <a:r>
              <a:rPr lang="es-ES" sz="1100" b="0" i="0" dirty="0">
                <a:solidFill>
                  <a:srgbClr val="8F9294"/>
                </a:solidFill>
                <a:effectLst/>
                <a:latin typeface="Source Sans Pro" panose="020B0503030403020204" pitchFamily="34" charset="0"/>
                <a:hlinkClick r:id="rId4"/>
              </a:rPr>
              <a:t>https://www.fiftysounds.com/es/</a:t>
            </a:r>
            <a:endParaRPr lang="es-ES" sz="1100" dirty="0"/>
          </a:p>
        </p:txBody>
      </p:sp>
      <p:pic>
        <p:nvPicPr>
          <p:cNvPr id="7" name="What Matters Most">
            <a:hlinkClick r:id="" action="ppaction://media"/>
            <a:extLst>
              <a:ext uri="{FF2B5EF4-FFF2-40B4-BE49-F238E27FC236}">
                <a16:creationId xmlns:a16="http://schemas.microsoft.com/office/drawing/2014/main" id="{89718A8B-619F-40F0-A0A7-109DB478403C}"/>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685165" y="6392411"/>
            <a:ext cx="294314" cy="294314"/>
          </a:xfrm>
          <a:prstGeom prst="rect">
            <a:avLst/>
          </a:prstGeom>
        </p:spPr>
      </p:pic>
    </p:spTree>
    <p:extLst>
      <p:ext uri="{BB962C8B-B14F-4D97-AF65-F5344CB8AC3E}">
        <p14:creationId xmlns:p14="http://schemas.microsoft.com/office/powerpoint/2010/main" val="810406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7" repeatCount="indefinite" fill="hold" display="0">
                  <p:stCondLst>
                    <p:cond delay="indefinite"/>
                  </p:stCondLst>
                  <p:endCondLst>
                    <p:cond evt="onStopAudio" delay="0">
                      <p:tgtEl>
                        <p:sldTgt/>
                      </p:tgtEl>
                    </p:cond>
                  </p:endCondLst>
                </p:cTn>
                <p:tgtEl>
                  <p:spTgt spid="7"/>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68F463FC-9F68-459F-8645-9F21F91E8E22}"/>
              </a:ext>
            </a:extLst>
          </p:cNvPr>
          <p:cNvSpPr>
            <a:spLocks noGrp="1"/>
          </p:cNvSpPr>
          <p:nvPr>
            <p:ph idx="1"/>
          </p:nvPr>
        </p:nvSpPr>
        <p:spPr>
          <a:xfrm>
            <a:off x="677334" y="946299"/>
            <a:ext cx="8596668" cy="5095064"/>
          </a:xfrm>
        </p:spPr>
        <p:txBody>
          <a:bodyPr>
            <a:normAutofit/>
          </a:bodyPr>
          <a:lstStyle/>
          <a:p>
            <a:pPr algn="just"/>
            <a:endParaRPr lang="es-ES" sz="3200" dirty="0">
              <a:latin typeface="Garamond" panose="02020404030301010803" pitchFamily="18" charset="0"/>
            </a:endParaRPr>
          </a:p>
          <a:p>
            <a:pPr algn="just"/>
            <a:r>
              <a:rPr lang="es-ES" sz="3200" dirty="0">
                <a:latin typeface="Garamond" panose="02020404030301010803" pitchFamily="18" charset="0"/>
              </a:rPr>
              <a:t>Aun cuando las personas perjudicadas no se muestren parte en la causa, no por esto se va a entender que renuncian al derecho de restitución, reparación o indemnización que a su favor pueda acordarse en sentencia firme, siendo necesario que la renuncia de este derecho se haga en su caso de una manera terminante y clara.</a:t>
            </a:r>
          </a:p>
        </p:txBody>
      </p:sp>
    </p:spTree>
    <p:extLst>
      <p:ext uri="{BB962C8B-B14F-4D97-AF65-F5344CB8AC3E}">
        <p14:creationId xmlns:p14="http://schemas.microsoft.com/office/powerpoint/2010/main" val="38519114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5387EC94-118C-472E-BDB4-4174100C108C}"/>
              </a:ext>
            </a:extLst>
          </p:cNvPr>
          <p:cNvSpPr>
            <a:spLocks noGrp="1"/>
          </p:cNvSpPr>
          <p:nvPr>
            <p:ph idx="1"/>
          </p:nvPr>
        </p:nvSpPr>
        <p:spPr>
          <a:xfrm>
            <a:off x="677334" y="1063257"/>
            <a:ext cx="8596668" cy="4978106"/>
          </a:xfrm>
        </p:spPr>
        <p:txBody>
          <a:bodyPr>
            <a:normAutofit/>
          </a:bodyPr>
          <a:lstStyle/>
          <a:p>
            <a:pPr algn="just"/>
            <a:endParaRPr lang="es-ES" sz="2000" dirty="0">
              <a:latin typeface="Garamond" panose="02020404030301010803" pitchFamily="18" charset="0"/>
            </a:endParaRPr>
          </a:p>
          <a:p>
            <a:pPr algn="just"/>
            <a:endParaRPr lang="es-ES" sz="2000" dirty="0">
              <a:latin typeface="Garamond" panose="02020404030301010803" pitchFamily="18" charset="0"/>
            </a:endParaRPr>
          </a:p>
          <a:p>
            <a:pPr algn="just"/>
            <a:r>
              <a:rPr lang="es-ES" sz="2000" dirty="0">
                <a:latin typeface="Garamond" panose="02020404030301010803" pitchFamily="18" charset="0"/>
              </a:rPr>
              <a:t>Cuando una persona menor de catorce años o una persona con discapacidad necesitada de especial protección deba intervenir en condición de testigo en un procedimiento judicial podrá acordarse, en algunos casos, practicar la audiencia del menor como prueba preconstituida, con todas las garantías de la practica de prueba en el juicio oral.</a:t>
            </a:r>
          </a:p>
          <a:p>
            <a:pPr algn="just"/>
            <a:endParaRPr lang="es-ES" sz="2400" dirty="0">
              <a:latin typeface="Garamond" panose="02020404030301010803" pitchFamily="18" charset="0"/>
            </a:endParaRPr>
          </a:p>
          <a:p>
            <a:pPr algn="just"/>
            <a:r>
              <a:rPr lang="es-ES" sz="2000" dirty="0">
                <a:latin typeface="Garamond" panose="02020404030301010803" pitchFamily="18" charset="0"/>
              </a:rPr>
              <a:t>La autoridad judicial podrá acordar que la audiencia del menor de catorce años se practique a través de equipos psicosociales. En este caso, las partes trasladarán a la autoridad judicial las preguntas que estimen oportunas quien, previo control de su utilidad y pertinencia, se facilitarán a </a:t>
            </a:r>
            <a:r>
              <a:rPr lang="es-ES" sz="2000" dirty="0" err="1">
                <a:latin typeface="Garamond" panose="02020404030301010803" pitchFamily="18" charset="0"/>
              </a:rPr>
              <a:t>ls</a:t>
            </a:r>
            <a:r>
              <a:rPr lang="es-ES" sz="2000" dirty="0">
                <a:latin typeface="Garamond" panose="02020404030301010803" pitchFamily="18" charset="0"/>
              </a:rPr>
              <a:t> personas expertas.</a:t>
            </a:r>
          </a:p>
        </p:txBody>
      </p:sp>
    </p:spTree>
    <p:extLst>
      <p:ext uri="{BB962C8B-B14F-4D97-AF65-F5344CB8AC3E}">
        <p14:creationId xmlns:p14="http://schemas.microsoft.com/office/powerpoint/2010/main" val="12715371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BA32F727-A2BB-42DC-B4DF-805C085E1E95}"/>
              </a:ext>
            </a:extLst>
          </p:cNvPr>
          <p:cNvSpPr>
            <a:spLocks noGrp="1"/>
          </p:cNvSpPr>
          <p:nvPr>
            <p:ph idx="1"/>
          </p:nvPr>
        </p:nvSpPr>
        <p:spPr>
          <a:xfrm>
            <a:off x="677334" y="882503"/>
            <a:ext cx="8596668" cy="5158860"/>
          </a:xfrm>
        </p:spPr>
        <p:txBody>
          <a:bodyPr/>
          <a:lstStyle/>
          <a:p>
            <a:pPr algn="just"/>
            <a:r>
              <a:rPr lang="es-ES" dirty="0">
                <a:latin typeface="Garamond" panose="02020404030301010803" pitchFamily="18" charset="0"/>
              </a:rPr>
              <a:t>Se han modificado, entre otros, los apartados 6 y 7 del artículo 544 ter de la </a:t>
            </a:r>
            <a:r>
              <a:rPr lang="es-ES" dirty="0" err="1">
                <a:latin typeface="Garamond" panose="02020404030301010803" pitchFamily="18" charset="0"/>
              </a:rPr>
              <a:t>LECRim</a:t>
            </a:r>
            <a:r>
              <a:rPr lang="es-ES" dirty="0">
                <a:latin typeface="Garamond" panose="02020404030301010803" pitchFamily="18" charset="0"/>
              </a:rPr>
              <a:t>. El 7 queda como sigue:</a:t>
            </a:r>
          </a:p>
          <a:p>
            <a:pPr algn="just"/>
            <a:endParaRPr lang="es-ES" dirty="0">
              <a:latin typeface="Garamond" panose="02020404030301010803" pitchFamily="18" charset="0"/>
            </a:endParaRPr>
          </a:p>
          <a:p>
            <a:pPr algn="just"/>
            <a:r>
              <a:rPr lang="es-ES" dirty="0">
                <a:latin typeface="Garamond" panose="02020404030301010803" pitchFamily="18" charset="0"/>
              </a:rPr>
              <a:t>Las medidas de naturaleza civil deberán ser solicitadas por la víctima o su representante legal o por el Ministerio Fiscal cuando existan hijos menores o personas con la capacidad legalmente modificada (…) podrán consistir dichas medidas en LA FORMA EN QUE SE EJERCERÁ LA PATRIA POTESTAD, ACOGIMIENTO, TUTELA, CURATELA O GUARDA DE HECHO, ATRIBUCION DEL USO Y DISFRUTE DE LA VIVIENDA FAMILIAR, DETERMINAR EL REGIMEN DE GUARDA Y CUSTODIA, SUSPENSION O MANTENIMIENTO DEL REGIMEN DE VISITAS, COMUNICACIÓN Y ESTANCIA CON LOS MENORES O PERSONAS CON DISCAPACIDAD NECESITADAS DE ESPECIAL PROTECCION, EL REGIMEN DE PRESTACION DE ALIMENTOS ASÍ COMO CUALQUIER OTRA DISPOSICION QUE SE CONSIDERE OPORTUNA A FIN DE APARTARLES DE UN PELIGRO O DE EVITARLES PERJUICIOS. </a:t>
            </a:r>
          </a:p>
        </p:txBody>
      </p:sp>
    </p:spTree>
    <p:extLst>
      <p:ext uri="{BB962C8B-B14F-4D97-AF65-F5344CB8AC3E}">
        <p14:creationId xmlns:p14="http://schemas.microsoft.com/office/powerpoint/2010/main" val="36577594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FB2CF93C-12D2-4278-A6BC-02F10BF03F90}"/>
              </a:ext>
            </a:extLst>
          </p:cNvPr>
          <p:cNvSpPr>
            <a:spLocks noGrp="1"/>
          </p:cNvSpPr>
          <p:nvPr>
            <p:ph idx="1"/>
          </p:nvPr>
        </p:nvSpPr>
        <p:spPr>
          <a:xfrm>
            <a:off x="677334" y="1148317"/>
            <a:ext cx="8596668" cy="4893046"/>
          </a:xfrm>
        </p:spPr>
        <p:txBody>
          <a:bodyPr/>
          <a:lstStyle/>
          <a:p>
            <a:pPr algn="just"/>
            <a:r>
              <a:rPr lang="es-ES" sz="2000" dirty="0">
                <a:latin typeface="Garamond" panose="02020404030301010803" pitchFamily="18" charset="0"/>
              </a:rPr>
              <a:t>Se modifica el artículo 730 de la </a:t>
            </a:r>
            <a:r>
              <a:rPr lang="es-ES" sz="2000" dirty="0" err="1">
                <a:latin typeface="Garamond" panose="02020404030301010803" pitchFamily="18" charset="0"/>
              </a:rPr>
              <a:t>LeCrim</a:t>
            </a:r>
            <a:r>
              <a:rPr lang="es-ES" sz="2000" dirty="0">
                <a:latin typeface="Garamond" panose="02020404030301010803" pitchFamily="18" charset="0"/>
              </a:rPr>
              <a:t> y queda como sigue:</a:t>
            </a:r>
          </a:p>
          <a:p>
            <a:pPr algn="just"/>
            <a:endParaRPr lang="es-ES" sz="2000" dirty="0">
              <a:latin typeface="Garamond" panose="02020404030301010803" pitchFamily="18" charset="0"/>
            </a:endParaRPr>
          </a:p>
          <a:p>
            <a:pPr algn="just"/>
            <a:r>
              <a:rPr lang="es-ES" sz="2000" dirty="0">
                <a:latin typeface="Garamond" panose="02020404030301010803" pitchFamily="18" charset="0"/>
              </a:rPr>
              <a:t>1. Podrán también leerse o reproducirse a instancia de cualquiera de las partes las diligencias practicadas en el sumario que, por causas independientes a la voluntad de aquellas, no puedan ser reproducidas en el juicio oral.</a:t>
            </a:r>
          </a:p>
          <a:p>
            <a:pPr algn="just"/>
            <a:endParaRPr lang="es-ES" sz="2000" dirty="0">
              <a:latin typeface="Garamond" panose="02020404030301010803" pitchFamily="18" charset="0"/>
            </a:endParaRPr>
          </a:p>
          <a:p>
            <a:pPr algn="just"/>
            <a:r>
              <a:rPr lang="es-ES" sz="2000" dirty="0">
                <a:latin typeface="Garamond" panose="02020404030301010803" pitchFamily="18" charset="0"/>
              </a:rPr>
              <a:t>2. A instancia de cualquiera de las partes, se podrá reproducir la grabación audiovisual de la declaración de la víctima o testigo practicada como prueba preconstituida durante la fase de instrucción conforme a lo dispuesto en el artículo 449 bis.</a:t>
            </a:r>
          </a:p>
          <a:p>
            <a:endParaRPr lang="es-ES" dirty="0"/>
          </a:p>
        </p:txBody>
      </p:sp>
    </p:spTree>
    <p:extLst>
      <p:ext uri="{BB962C8B-B14F-4D97-AF65-F5344CB8AC3E}">
        <p14:creationId xmlns:p14="http://schemas.microsoft.com/office/powerpoint/2010/main" val="40771318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79C7CE47-BA40-4515-ADA2-868747D752E5}"/>
              </a:ext>
            </a:extLst>
          </p:cNvPr>
          <p:cNvSpPr>
            <a:spLocks noGrp="1"/>
          </p:cNvSpPr>
          <p:nvPr>
            <p:ph idx="1"/>
          </p:nvPr>
        </p:nvSpPr>
        <p:spPr>
          <a:xfrm>
            <a:off x="677334" y="1041991"/>
            <a:ext cx="8596668" cy="4999371"/>
          </a:xfrm>
        </p:spPr>
        <p:txBody>
          <a:bodyPr/>
          <a:lstStyle/>
          <a:p>
            <a:pPr algn="just"/>
            <a:endParaRPr lang="es-ES" dirty="0">
              <a:latin typeface="Garamond" panose="02020404030301010803" pitchFamily="18" charset="0"/>
            </a:endParaRPr>
          </a:p>
          <a:p>
            <a:pPr algn="just"/>
            <a:endParaRPr lang="es-ES" dirty="0">
              <a:latin typeface="Garamond" panose="02020404030301010803" pitchFamily="18" charset="0"/>
            </a:endParaRPr>
          </a:p>
          <a:p>
            <a:pPr algn="just"/>
            <a:r>
              <a:rPr lang="es-ES" dirty="0">
                <a:latin typeface="Garamond" panose="02020404030301010803" pitchFamily="18" charset="0"/>
              </a:rPr>
              <a:t>Cuando una persona menor de 14 años o una persona con discapacidad necesitada de especial protección deba intervenir en condición de testigo, será de aplicación lo dispuesto en el artículo 449 ter, debiendo la autoridad judicial practicar prueba preconstituida, siempre que el objeto del procedimiento sea la instrucción de alguno de los delitos relacionados en tal artículo.</a:t>
            </a:r>
          </a:p>
          <a:p>
            <a:pPr algn="just"/>
            <a:endParaRPr lang="es-ES" dirty="0">
              <a:latin typeface="Garamond" panose="02020404030301010803" pitchFamily="18" charset="0"/>
            </a:endParaRPr>
          </a:p>
          <a:p>
            <a:pPr algn="just"/>
            <a:r>
              <a:rPr lang="es-ES" dirty="0">
                <a:latin typeface="Garamond" panose="02020404030301010803" pitchFamily="18" charset="0"/>
              </a:rPr>
              <a:t>A efectos de su valoración como prueba en sentencia, la parte a quien interese deberá instar en el juicio oral la reproducción de la grabación audiovisual en los términos del artículo 730.2</a:t>
            </a:r>
          </a:p>
        </p:txBody>
      </p:sp>
    </p:spTree>
    <p:extLst>
      <p:ext uri="{BB962C8B-B14F-4D97-AF65-F5344CB8AC3E}">
        <p14:creationId xmlns:p14="http://schemas.microsoft.com/office/powerpoint/2010/main" val="7135024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6DFF1943-03BF-4C59-8D01-36CED7E0E43D}"/>
              </a:ext>
            </a:extLst>
          </p:cNvPr>
          <p:cNvSpPr>
            <a:spLocks noGrp="1"/>
          </p:cNvSpPr>
          <p:nvPr>
            <p:ph idx="1"/>
          </p:nvPr>
        </p:nvSpPr>
        <p:spPr>
          <a:xfrm>
            <a:off x="677334" y="1190847"/>
            <a:ext cx="8596668" cy="4850515"/>
          </a:xfrm>
        </p:spPr>
        <p:txBody>
          <a:bodyPr>
            <a:normAutofit/>
          </a:bodyPr>
          <a:lstStyle/>
          <a:p>
            <a:pPr algn="just"/>
            <a:r>
              <a:rPr lang="es-ES" sz="2000" b="1" dirty="0">
                <a:latin typeface="Garamond" panose="02020404030301010803" pitchFamily="18" charset="0"/>
              </a:rPr>
              <a:t>Respecto del Código civil, los padres podrán acordar en el Convenio regulador o el juez podrá decidir, en beneficio de los hijos, QUE LA PATRIA POTESTAD SEA EJERCIDA TOTAL O PARCIALMENTE POR UNO DE LOS CONYUGES.</a:t>
            </a:r>
          </a:p>
          <a:p>
            <a:pPr algn="just"/>
            <a:endParaRPr lang="es-ES" sz="2000" b="1" dirty="0">
              <a:latin typeface="Garamond" panose="02020404030301010803" pitchFamily="18" charset="0"/>
            </a:endParaRPr>
          </a:p>
          <a:p>
            <a:pPr algn="just"/>
            <a:r>
              <a:rPr lang="es-ES" sz="2000" b="1" dirty="0">
                <a:latin typeface="Garamond" panose="02020404030301010803" pitchFamily="18" charset="0"/>
              </a:rPr>
              <a:t>NO PROCEDERA LA GUARDA CONJUNTA CUANDO CUALQUIERA DE LOS PROGENITORES ESTE INCURSO EN UN PROCESO PENAL INICIADO POR ATENTAR CONTRA LA VIDA, LA INTEGRIDAD FÍSICA, LA LIBERTAD, LA INTEGRIDAD MORAL O LA LIBERTAD E INDEMNIDAD SEXUAL DEL OTRO CONYUGE O DE LOS HIJOS QUE CONVIVAN CON AMBOS. TAMPOCO PROCEDERÁ CUANDO EL JUEZ ADVIERTA LA EXISTENCIA DE INDICIOS FUNDADOS DE VIOLENCIA DOMESTICA O DE GENERO.</a:t>
            </a:r>
          </a:p>
        </p:txBody>
      </p:sp>
    </p:spTree>
    <p:extLst>
      <p:ext uri="{BB962C8B-B14F-4D97-AF65-F5344CB8AC3E}">
        <p14:creationId xmlns:p14="http://schemas.microsoft.com/office/powerpoint/2010/main" val="41600317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8B3566A6-D6B9-4F4E-B819-0778E6BE9220}"/>
              </a:ext>
            </a:extLst>
          </p:cNvPr>
          <p:cNvSpPr>
            <a:spLocks noGrp="1"/>
          </p:cNvSpPr>
          <p:nvPr>
            <p:ph idx="1"/>
          </p:nvPr>
        </p:nvSpPr>
        <p:spPr>
          <a:xfrm>
            <a:off x="677334" y="903767"/>
            <a:ext cx="8596668" cy="5137595"/>
          </a:xfrm>
        </p:spPr>
        <p:txBody>
          <a:bodyPr>
            <a:normAutofit/>
          </a:bodyPr>
          <a:lstStyle/>
          <a:p>
            <a:pPr algn="just"/>
            <a:r>
              <a:rPr lang="es-ES" sz="2000" dirty="0">
                <a:latin typeface="Garamond" panose="02020404030301010803" pitchFamily="18" charset="0"/>
              </a:rPr>
              <a:t>Se incluye como facultad en la PATRIA POTESTAD decidir el lugar de residencia habitual de la persona menor de edad, que solo podrá ser modificado con el consentimiento de ambos progenitores o en su defecto por autorización judicial. </a:t>
            </a:r>
          </a:p>
          <a:p>
            <a:pPr algn="just"/>
            <a:endParaRPr lang="es-ES" sz="2000" dirty="0">
              <a:latin typeface="Garamond" panose="02020404030301010803" pitchFamily="18" charset="0"/>
            </a:endParaRPr>
          </a:p>
          <a:p>
            <a:pPr algn="just"/>
            <a:r>
              <a:rPr lang="es-ES" sz="2000" b="1" u="sng" dirty="0">
                <a:latin typeface="Garamond" panose="02020404030301010803" pitchFamily="18" charset="0"/>
              </a:rPr>
              <a:t>Se ha modificado el artículo 158 Código civil (os recomendamos su lectura obligatoria).</a:t>
            </a:r>
          </a:p>
          <a:p>
            <a:pPr algn="just"/>
            <a:endParaRPr lang="es-ES" sz="2000" b="1" u="sng" dirty="0">
              <a:latin typeface="Garamond" panose="02020404030301010803" pitchFamily="18" charset="0"/>
            </a:endParaRPr>
          </a:p>
          <a:p>
            <a:pPr algn="just"/>
            <a:endParaRPr lang="es-ES" sz="2000" dirty="0">
              <a:latin typeface="Garamond" panose="02020404030301010803" pitchFamily="18" charset="0"/>
            </a:endParaRPr>
          </a:p>
          <a:p>
            <a:pPr algn="just"/>
            <a:endParaRPr lang="es-ES" sz="2000" dirty="0">
              <a:latin typeface="Garamond" panose="02020404030301010803" pitchFamily="18" charset="0"/>
            </a:endParaRPr>
          </a:p>
          <a:p>
            <a:pPr algn="just"/>
            <a:endParaRPr lang="es-ES" sz="2000" dirty="0">
              <a:latin typeface="Garamond" panose="02020404030301010803" pitchFamily="18" charset="0"/>
            </a:endParaRPr>
          </a:p>
          <a:p>
            <a:pPr algn="just"/>
            <a:endParaRPr lang="es-ES" sz="2000" dirty="0">
              <a:latin typeface="Garamond" panose="02020404030301010803" pitchFamily="18" charset="0"/>
            </a:endParaRPr>
          </a:p>
          <a:p>
            <a:pPr algn="just"/>
            <a:endParaRPr lang="es-ES" sz="2000" dirty="0">
              <a:latin typeface="Garamond" panose="02020404030301010803" pitchFamily="18" charset="0"/>
            </a:endParaRPr>
          </a:p>
          <a:p>
            <a:pPr algn="just"/>
            <a:endParaRPr lang="es-ES" sz="2000" dirty="0">
              <a:latin typeface="Garamond" panose="02020404030301010803" pitchFamily="18" charset="0"/>
            </a:endParaRPr>
          </a:p>
          <a:p>
            <a:pPr algn="just"/>
            <a:endParaRPr lang="es-ES" sz="2000" dirty="0">
              <a:latin typeface="Garamond" panose="02020404030301010803" pitchFamily="18" charset="0"/>
            </a:endParaRPr>
          </a:p>
        </p:txBody>
      </p:sp>
    </p:spTree>
    <p:extLst>
      <p:ext uri="{BB962C8B-B14F-4D97-AF65-F5344CB8AC3E}">
        <p14:creationId xmlns:p14="http://schemas.microsoft.com/office/powerpoint/2010/main" val="24388661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DC0E132F-F7A5-4436-8FA6-F3CE8EF98683}"/>
              </a:ext>
            </a:extLst>
          </p:cNvPr>
          <p:cNvSpPr>
            <a:spLocks noGrp="1"/>
          </p:cNvSpPr>
          <p:nvPr>
            <p:ph idx="1"/>
          </p:nvPr>
        </p:nvSpPr>
        <p:spPr>
          <a:xfrm>
            <a:off x="677334" y="792479"/>
            <a:ext cx="8596668" cy="5248884"/>
          </a:xfrm>
        </p:spPr>
        <p:txBody>
          <a:bodyPr>
            <a:normAutofit/>
          </a:bodyPr>
          <a:lstStyle/>
          <a:p>
            <a:pPr marL="0" indent="0" algn="just">
              <a:buNone/>
            </a:pPr>
            <a:r>
              <a:rPr lang="es-ES" sz="2000" b="1" dirty="0">
                <a:latin typeface="Garamond" panose="02020404030301010803" pitchFamily="18" charset="0"/>
              </a:rPr>
              <a:t>ESTE HA SIDO UN BREVE RESUMEN DE ALGUNAS, QUE NO TODAS, DE LAS MODIFICACIONES EFECTUADAS POR LA LEY ORGANICA 8/2021.</a:t>
            </a:r>
          </a:p>
          <a:p>
            <a:pPr marL="0" indent="0" algn="just">
              <a:buNone/>
            </a:pPr>
            <a:endParaRPr lang="es-ES" sz="2000" b="1" dirty="0">
              <a:latin typeface="Garamond" panose="02020404030301010803" pitchFamily="18" charset="0"/>
            </a:endParaRPr>
          </a:p>
          <a:p>
            <a:pPr marL="0" indent="0" algn="just">
              <a:buNone/>
            </a:pPr>
            <a:r>
              <a:rPr lang="es-ES" sz="2000" b="1" dirty="0">
                <a:latin typeface="Garamond" panose="02020404030301010803" pitchFamily="18" charset="0"/>
              </a:rPr>
              <a:t>Os remitiremos con posterioridad, un resumen de las modificaciones habidas en el Código penal.</a:t>
            </a:r>
          </a:p>
          <a:p>
            <a:pPr marL="0" indent="0" algn="just">
              <a:buNone/>
            </a:pPr>
            <a:endParaRPr lang="es-ES" sz="2000" b="1" dirty="0">
              <a:latin typeface="Garamond" panose="02020404030301010803" pitchFamily="18" charset="0"/>
            </a:endParaRPr>
          </a:p>
          <a:p>
            <a:pPr marL="0" indent="0" algn="ctr">
              <a:buNone/>
            </a:pPr>
            <a:endParaRPr lang="es-ES" sz="2000" b="1" dirty="0">
              <a:latin typeface="Garamond" panose="02020404030301010803" pitchFamily="18" charset="0"/>
            </a:endParaRPr>
          </a:p>
          <a:p>
            <a:pPr marL="0" indent="0" algn="ctr">
              <a:buNone/>
            </a:pPr>
            <a:endParaRPr lang="es-ES" sz="2000" b="1" dirty="0">
              <a:latin typeface="Garamond" panose="02020404030301010803" pitchFamily="18" charset="0"/>
            </a:endParaRPr>
          </a:p>
          <a:p>
            <a:pPr marL="0" indent="0" algn="ctr">
              <a:buNone/>
            </a:pPr>
            <a:r>
              <a:rPr lang="es-ES" sz="2000" b="1" dirty="0">
                <a:latin typeface="Modern Love" panose="04090805081005020601" pitchFamily="82" charset="0"/>
              </a:rPr>
              <a:t>A ESTUDIAR!!!!!!</a:t>
            </a:r>
          </a:p>
          <a:p>
            <a:pPr marL="0" indent="0" algn="ctr">
              <a:buNone/>
            </a:pPr>
            <a:endParaRPr lang="es-ES" sz="2000" dirty="0">
              <a:latin typeface="Garamond" panose="02020404030301010803" pitchFamily="18" charset="0"/>
            </a:endParaRPr>
          </a:p>
          <a:p>
            <a:pPr marL="0" indent="0" algn="just">
              <a:buNone/>
            </a:pPr>
            <a:endParaRPr lang="es-ES" sz="2000" dirty="0">
              <a:latin typeface="Garamond" panose="02020404030301010803" pitchFamily="18" charset="0"/>
            </a:endParaRPr>
          </a:p>
          <a:p>
            <a:pPr marL="0" indent="0" algn="just">
              <a:buNone/>
            </a:pPr>
            <a:endParaRPr lang="es-ES" sz="2000" dirty="0">
              <a:latin typeface="Garamond" panose="02020404030301010803" pitchFamily="18" charset="0"/>
            </a:endParaRPr>
          </a:p>
        </p:txBody>
      </p:sp>
    </p:spTree>
    <p:extLst>
      <p:ext uri="{BB962C8B-B14F-4D97-AF65-F5344CB8AC3E}">
        <p14:creationId xmlns:p14="http://schemas.microsoft.com/office/powerpoint/2010/main" val="19231880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contenido 5">
            <a:extLst>
              <a:ext uri="{FF2B5EF4-FFF2-40B4-BE49-F238E27FC236}">
                <a16:creationId xmlns:a16="http://schemas.microsoft.com/office/drawing/2014/main" id="{957FFD24-20DD-437C-AFCF-B7375E3441D2}"/>
              </a:ext>
            </a:extLst>
          </p:cNvPr>
          <p:cNvSpPr>
            <a:spLocks noGrp="1"/>
          </p:cNvSpPr>
          <p:nvPr>
            <p:ph idx="1"/>
          </p:nvPr>
        </p:nvSpPr>
        <p:spPr/>
        <p:txBody>
          <a:bodyPr/>
          <a:lstStyle/>
          <a:p>
            <a:pPr marL="0" indent="0">
              <a:buNone/>
            </a:pPr>
            <a:r>
              <a:rPr lang="es-ES" dirty="0">
                <a:latin typeface="Garamond" panose="02020404030301010803" pitchFamily="18" charset="0"/>
              </a:rPr>
              <a:t>RESPECTO DE LA LEY DE ENJUICIAMIENTO CRIMINAL Y EL CODIGO CIVIL, SE PRODUCEN IMPORTANTES MODIFICACIONES, VAMOS A ENUMERAR ALGUNAS DE ELLAS</a:t>
            </a:r>
            <a:r>
              <a:rPr lang="es-ES" dirty="0"/>
              <a:t>.</a:t>
            </a:r>
          </a:p>
        </p:txBody>
      </p:sp>
      <p:sp>
        <p:nvSpPr>
          <p:cNvPr id="7" name="Marcador de texto 6">
            <a:extLst>
              <a:ext uri="{FF2B5EF4-FFF2-40B4-BE49-F238E27FC236}">
                <a16:creationId xmlns:a16="http://schemas.microsoft.com/office/drawing/2014/main" id="{745C1C29-3A3A-4648-B164-FA04243E4C0F}"/>
              </a:ext>
            </a:extLst>
          </p:cNvPr>
          <p:cNvSpPr>
            <a:spLocks noGrp="1"/>
          </p:cNvSpPr>
          <p:nvPr>
            <p:ph type="body" sz="half" idx="2"/>
          </p:nvPr>
        </p:nvSpPr>
        <p:spPr>
          <a:xfrm>
            <a:off x="3356739" y="3456912"/>
            <a:ext cx="3854528" cy="2584449"/>
          </a:xfrm>
        </p:spPr>
        <p:txBody>
          <a:bodyPr>
            <a:normAutofit fontScale="92500" lnSpcReduction="10000"/>
          </a:bodyPr>
          <a:lstStyle/>
          <a:p>
            <a:r>
              <a:rPr lang="es-ES" sz="2400" b="1" dirty="0">
                <a:latin typeface="Garamond" panose="02020404030301010803" pitchFamily="18" charset="0"/>
              </a:rPr>
              <a:t>HOY, 25 de JUNIO DE 2021 ENTRA EN VIGOR ESTA LEY QUE VIENE A MODIFICAR LA LEY DE ENJUICIAMIENTO CRIMINAL, EL CODIGO CIVIL Y EL CODIGO PENAL, ENTRE OTROS.</a:t>
            </a:r>
          </a:p>
        </p:txBody>
      </p:sp>
    </p:spTree>
    <p:extLst>
      <p:ext uri="{BB962C8B-B14F-4D97-AF65-F5344CB8AC3E}">
        <p14:creationId xmlns:p14="http://schemas.microsoft.com/office/powerpoint/2010/main" val="37088502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2ED0EDB7-2A1B-4593-B622-FF2604B60E80}"/>
              </a:ext>
            </a:extLst>
          </p:cNvPr>
          <p:cNvSpPr>
            <a:spLocks noGrp="1"/>
          </p:cNvSpPr>
          <p:nvPr>
            <p:ph idx="1"/>
          </p:nvPr>
        </p:nvSpPr>
        <p:spPr>
          <a:xfrm>
            <a:off x="677334" y="1190847"/>
            <a:ext cx="8596668" cy="4850515"/>
          </a:xfrm>
        </p:spPr>
        <p:txBody>
          <a:bodyPr>
            <a:normAutofit/>
          </a:bodyPr>
          <a:lstStyle/>
          <a:p>
            <a:pPr algn="just"/>
            <a:r>
              <a:rPr lang="es-ES" sz="2000" dirty="0">
                <a:latin typeface="Garamond" panose="02020404030301010803" pitchFamily="18" charset="0"/>
              </a:rPr>
              <a:t>No estarán obligados a denunciar ni el cónyuge del delincuente ni persona que conviva con él en análoga relación de afectividad ni tampoco sus ascendientes ni descendientes y parientes colaterales hasta segundo grado inclusive SIEMPRE QUE </a:t>
            </a:r>
            <a:r>
              <a:rPr lang="es-ES" sz="2000" b="1" dirty="0">
                <a:latin typeface="Garamond" panose="02020404030301010803" pitchFamily="18" charset="0"/>
              </a:rPr>
              <a:t>NO</a:t>
            </a:r>
            <a:r>
              <a:rPr lang="es-ES" sz="2000" dirty="0">
                <a:latin typeface="Garamond" panose="02020404030301010803" pitchFamily="18" charset="0"/>
              </a:rPr>
              <a:t> se trate de:</a:t>
            </a:r>
          </a:p>
          <a:p>
            <a:pPr algn="just"/>
            <a:endParaRPr lang="es-ES" sz="2000" dirty="0">
              <a:latin typeface="Garamond" panose="02020404030301010803" pitchFamily="18" charset="0"/>
            </a:endParaRPr>
          </a:p>
          <a:p>
            <a:pPr algn="just"/>
            <a:r>
              <a:rPr lang="es-ES" sz="2000" dirty="0">
                <a:latin typeface="Garamond" panose="02020404030301010803" pitchFamily="18" charset="0"/>
              </a:rPr>
              <a:t>Un delito contra la vida, homicidio, lesiones de los artículos 149 y 150 del Código penal, de un delito de maltrato habitual (173.2 CP), de un delito contra la libertad o contra la libertad e indemnidad sexual o de un delito de trata </a:t>
            </a:r>
          </a:p>
          <a:p>
            <a:pPr algn="just"/>
            <a:endParaRPr lang="es-ES" sz="2000" dirty="0">
              <a:latin typeface="Garamond" panose="02020404030301010803" pitchFamily="18" charset="0"/>
            </a:endParaRPr>
          </a:p>
          <a:p>
            <a:pPr algn="just"/>
            <a:r>
              <a:rPr lang="es-ES" sz="2000" b="1" dirty="0">
                <a:latin typeface="Garamond" panose="02020404030301010803" pitchFamily="18" charset="0"/>
              </a:rPr>
              <a:t>Y</a:t>
            </a:r>
            <a:r>
              <a:rPr lang="es-ES" sz="2000" dirty="0">
                <a:latin typeface="Garamond" panose="02020404030301010803" pitchFamily="18" charset="0"/>
              </a:rPr>
              <a:t> LA VICTIMA DEL DELITO SEA UNA PERSONA MENOR DE EDAD O UNA PERSONA CON DISCAPACIDAD NECESITADA DE ESPECIAL PROTECCION.</a:t>
            </a:r>
          </a:p>
        </p:txBody>
      </p:sp>
    </p:spTree>
    <p:extLst>
      <p:ext uri="{BB962C8B-B14F-4D97-AF65-F5344CB8AC3E}">
        <p14:creationId xmlns:p14="http://schemas.microsoft.com/office/powerpoint/2010/main" val="11419556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C3311690-0EC8-4786-AB87-4B56E5B9564A}"/>
              </a:ext>
            </a:extLst>
          </p:cNvPr>
          <p:cNvSpPr>
            <a:spLocks noGrp="1"/>
          </p:cNvSpPr>
          <p:nvPr>
            <p:ph idx="1"/>
          </p:nvPr>
        </p:nvSpPr>
        <p:spPr>
          <a:xfrm>
            <a:off x="677334" y="1414131"/>
            <a:ext cx="8596668" cy="4627232"/>
          </a:xfrm>
        </p:spPr>
        <p:txBody>
          <a:bodyPr>
            <a:normAutofit/>
          </a:bodyPr>
          <a:lstStyle/>
          <a:p>
            <a:pPr algn="just"/>
            <a:r>
              <a:rPr lang="es-ES" sz="2000" dirty="0">
                <a:latin typeface="Garamond" panose="02020404030301010803" pitchFamily="18" charset="0"/>
              </a:rPr>
              <a:t>Cuando se dicte una orden de protección con medidas de contenido penal y existieran indicios fundados de que los hijos e hijas menores de edad hubieran presenciado, sufrido o convivido con la violencia, </a:t>
            </a:r>
            <a:r>
              <a:rPr lang="es-ES" sz="2000" b="1" dirty="0">
                <a:latin typeface="Garamond" panose="02020404030301010803" pitchFamily="18" charset="0"/>
              </a:rPr>
              <a:t>la autoridad judicial de oficio o a instancia de parte, SUSPENDERA EL REGIMEN DE VISITAS, ESTANCIA, RELACION O COMUNICACIÓN CON EL INCULPADO RESPECTO DE LOS MENORES QUE DEPENDAN DE EL.</a:t>
            </a:r>
          </a:p>
          <a:p>
            <a:pPr algn="just"/>
            <a:endParaRPr lang="es-ES" sz="2000" b="1" dirty="0">
              <a:latin typeface="Garamond" panose="02020404030301010803" pitchFamily="18" charset="0"/>
            </a:endParaRPr>
          </a:p>
          <a:p>
            <a:pPr algn="just"/>
            <a:r>
              <a:rPr lang="es-ES" sz="2000" dirty="0">
                <a:latin typeface="Garamond" panose="02020404030301010803" pitchFamily="18" charset="0"/>
              </a:rPr>
              <a:t>No obstante, a instancia de parte, la autoridad judicial podrá no acordar la suspensión mediante resolución motivada en el interés superior del menor y previa evaluación de la situación de la relación paternofilial.</a:t>
            </a:r>
          </a:p>
        </p:txBody>
      </p:sp>
    </p:spTree>
    <p:extLst>
      <p:ext uri="{BB962C8B-B14F-4D97-AF65-F5344CB8AC3E}">
        <p14:creationId xmlns:p14="http://schemas.microsoft.com/office/powerpoint/2010/main" val="41771780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BAC36956-1480-47D2-932F-6EB035878FD5}"/>
              </a:ext>
            </a:extLst>
          </p:cNvPr>
          <p:cNvSpPr>
            <a:spLocks noGrp="1"/>
          </p:cNvSpPr>
          <p:nvPr>
            <p:ph idx="1"/>
          </p:nvPr>
        </p:nvSpPr>
        <p:spPr>
          <a:xfrm>
            <a:off x="677334" y="816639"/>
            <a:ext cx="8596668" cy="5224724"/>
          </a:xfrm>
        </p:spPr>
        <p:txBody>
          <a:bodyPr>
            <a:normAutofit/>
          </a:bodyPr>
          <a:lstStyle/>
          <a:p>
            <a:pPr algn="just"/>
            <a:r>
              <a:rPr lang="es-ES" sz="2000" dirty="0">
                <a:latin typeface="Garamond" panose="02020404030301010803" pitchFamily="18" charset="0"/>
              </a:rPr>
              <a:t>NO CABE LA DISPENSA DE LA OBLIGACION DE DECLARAR:</a:t>
            </a:r>
          </a:p>
          <a:p>
            <a:pPr algn="just"/>
            <a:endParaRPr lang="es-ES" sz="2000" dirty="0">
              <a:latin typeface="Garamond" panose="02020404030301010803" pitchFamily="18" charset="0"/>
            </a:endParaRPr>
          </a:p>
          <a:p>
            <a:pPr algn="just"/>
            <a:r>
              <a:rPr lang="es-ES" sz="2000" dirty="0">
                <a:latin typeface="Garamond" panose="02020404030301010803" pitchFamily="18" charset="0"/>
              </a:rPr>
              <a:t>Cuando el testigo tenga atribuida la representación legal o guarda de hecho de la víctima menor de edad o con discapacidad necesitada de especial protección.</a:t>
            </a:r>
          </a:p>
          <a:p>
            <a:pPr algn="just"/>
            <a:endParaRPr lang="es-ES" sz="2000" dirty="0">
              <a:latin typeface="Garamond" panose="02020404030301010803" pitchFamily="18" charset="0"/>
            </a:endParaRPr>
          </a:p>
          <a:p>
            <a:pPr algn="just"/>
            <a:r>
              <a:rPr lang="es-ES" sz="2000" dirty="0">
                <a:latin typeface="Garamond" panose="02020404030301010803" pitchFamily="18" charset="0"/>
              </a:rPr>
              <a:t>Cuando se trate de un delito grave, el testigo sea mayor de edad y la víctima una persona menor de edad o una persona con discapacidad necesitada de especial protección.</a:t>
            </a:r>
          </a:p>
          <a:p>
            <a:pPr algn="just"/>
            <a:endParaRPr lang="es-ES" sz="2000" dirty="0">
              <a:latin typeface="Garamond" panose="02020404030301010803" pitchFamily="18" charset="0"/>
            </a:endParaRPr>
          </a:p>
          <a:p>
            <a:pPr algn="just"/>
            <a:r>
              <a:rPr lang="es-ES" sz="2000" dirty="0">
                <a:latin typeface="Garamond" panose="02020404030301010803" pitchFamily="18" charset="0"/>
              </a:rPr>
              <a:t>Cuando por razón de la edad del testigo o su discapacidad, éste no pueda comprender el sentido de la dispensa.</a:t>
            </a:r>
          </a:p>
          <a:p>
            <a:pPr algn="just"/>
            <a:endParaRPr lang="es-ES" sz="2000" dirty="0">
              <a:latin typeface="Garamond" panose="02020404030301010803" pitchFamily="18" charset="0"/>
            </a:endParaRPr>
          </a:p>
          <a:p>
            <a:pPr algn="just"/>
            <a:endParaRPr lang="es-ES" sz="2000" dirty="0">
              <a:latin typeface="Garamond" panose="02020404030301010803" pitchFamily="18" charset="0"/>
            </a:endParaRPr>
          </a:p>
          <a:p>
            <a:pPr algn="just"/>
            <a:endParaRPr lang="es-ES" sz="2000" dirty="0">
              <a:latin typeface="Garamond" panose="02020404030301010803" pitchFamily="18" charset="0"/>
            </a:endParaRPr>
          </a:p>
          <a:p>
            <a:pPr algn="just"/>
            <a:endParaRPr lang="es-ES" sz="2000" dirty="0">
              <a:latin typeface="Garamond" panose="02020404030301010803" pitchFamily="18" charset="0"/>
            </a:endParaRPr>
          </a:p>
        </p:txBody>
      </p:sp>
    </p:spTree>
    <p:extLst>
      <p:ext uri="{BB962C8B-B14F-4D97-AF65-F5344CB8AC3E}">
        <p14:creationId xmlns:p14="http://schemas.microsoft.com/office/powerpoint/2010/main" val="38964493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CF60B70A-7197-4794-AED5-94FAFDBE0AF9}"/>
              </a:ext>
            </a:extLst>
          </p:cNvPr>
          <p:cNvSpPr>
            <a:spLocks noGrp="1"/>
          </p:cNvSpPr>
          <p:nvPr>
            <p:ph idx="1"/>
          </p:nvPr>
        </p:nvSpPr>
        <p:spPr>
          <a:xfrm>
            <a:off x="677334" y="822253"/>
            <a:ext cx="8596668" cy="5219109"/>
          </a:xfrm>
        </p:spPr>
        <p:txBody>
          <a:bodyPr/>
          <a:lstStyle/>
          <a:p>
            <a:pPr algn="just"/>
            <a:endParaRPr lang="es-ES" sz="1800" dirty="0">
              <a:latin typeface="Garamond" panose="02020404030301010803" pitchFamily="18" charset="0"/>
            </a:endParaRPr>
          </a:p>
          <a:p>
            <a:pPr algn="just"/>
            <a:endParaRPr lang="es-ES" dirty="0">
              <a:latin typeface="Garamond" panose="02020404030301010803" pitchFamily="18" charset="0"/>
            </a:endParaRPr>
          </a:p>
          <a:p>
            <a:pPr algn="just"/>
            <a:r>
              <a:rPr lang="es-ES" sz="1800" dirty="0">
                <a:latin typeface="Garamond" panose="02020404030301010803" pitchFamily="18" charset="0"/>
              </a:rPr>
              <a:t>Cuando el testigo esté o haya estado personado en el procedimiento como acusación particular.</a:t>
            </a:r>
          </a:p>
          <a:p>
            <a:pPr algn="just"/>
            <a:endParaRPr lang="es-ES" sz="1800" dirty="0">
              <a:latin typeface="Garamond" panose="02020404030301010803" pitchFamily="18" charset="0"/>
            </a:endParaRPr>
          </a:p>
          <a:p>
            <a:pPr algn="just"/>
            <a:r>
              <a:rPr lang="es-ES" sz="1800" dirty="0">
                <a:latin typeface="Garamond" panose="02020404030301010803" pitchFamily="18" charset="0"/>
              </a:rPr>
              <a:t>Cuando el testigo haya aceptado declarar durante el procedimiento después de haber sido debidamente informado de su derecho a no hacerlo</a:t>
            </a:r>
          </a:p>
          <a:p>
            <a:pPr algn="just"/>
            <a:endParaRPr lang="es-ES" sz="1800" dirty="0">
              <a:latin typeface="Garamond" panose="02020404030301010803" pitchFamily="18" charset="0"/>
            </a:endParaRPr>
          </a:p>
          <a:p>
            <a:pPr algn="just"/>
            <a:r>
              <a:rPr lang="es-ES" sz="1800" b="1" dirty="0">
                <a:latin typeface="Garamond" panose="02020404030301010803" pitchFamily="18" charset="0"/>
              </a:rPr>
              <a:t>Por tanto, respecto de este último punto, si la VICTIMA DE VIOLENCIA DE GENERO DECIDE DECLARAR EN EL JUZGADO DESPUÉS QUE EL JUEZ LE INFORME DE LA DISPENSA, YA NO PODRÁ ACOGERSE A DISPENSA ALGUNA CON POSTERIORIDAD.</a:t>
            </a:r>
          </a:p>
          <a:p>
            <a:pPr algn="just"/>
            <a:endParaRPr lang="es-ES" sz="1800" dirty="0">
              <a:latin typeface="Garamond" panose="02020404030301010803" pitchFamily="18" charset="0"/>
            </a:endParaRPr>
          </a:p>
        </p:txBody>
      </p:sp>
    </p:spTree>
    <p:extLst>
      <p:ext uri="{BB962C8B-B14F-4D97-AF65-F5344CB8AC3E}">
        <p14:creationId xmlns:p14="http://schemas.microsoft.com/office/powerpoint/2010/main" val="19806680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contenido 5">
            <a:extLst>
              <a:ext uri="{FF2B5EF4-FFF2-40B4-BE49-F238E27FC236}">
                <a16:creationId xmlns:a16="http://schemas.microsoft.com/office/drawing/2014/main" id="{7105EC0E-B930-4A85-AF6E-FEF6608694DB}"/>
              </a:ext>
            </a:extLst>
          </p:cNvPr>
          <p:cNvSpPr>
            <a:spLocks noGrp="1"/>
          </p:cNvSpPr>
          <p:nvPr>
            <p:ph idx="1"/>
          </p:nvPr>
        </p:nvSpPr>
        <p:spPr>
          <a:xfrm>
            <a:off x="677334" y="1244009"/>
            <a:ext cx="8596668" cy="4797353"/>
          </a:xfrm>
        </p:spPr>
        <p:txBody>
          <a:bodyPr>
            <a:normAutofit/>
          </a:bodyPr>
          <a:lstStyle/>
          <a:p>
            <a:pPr marL="0" indent="0" algn="just">
              <a:buNone/>
            </a:pPr>
            <a:r>
              <a:rPr lang="es-ES" sz="2800" dirty="0">
                <a:latin typeface="Garamond" panose="02020404030301010803" pitchFamily="18" charset="0"/>
              </a:rPr>
              <a:t>Las personas menores de edad víctimas de violencia tienen derecho a la defensa y representación gratuitas por abogado y procurador de conformidad con lo dispuesto en la Ley de Justicia gratuita.</a:t>
            </a:r>
          </a:p>
          <a:p>
            <a:pPr marL="0" indent="0" algn="just">
              <a:buNone/>
            </a:pPr>
            <a:endParaRPr lang="es-ES" sz="2800" dirty="0">
              <a:latin typeface="Garamond" panose="02020404030301010803" pitchFamily="18" charset="0"/>
            </a:endParaRPr>
          </a:p>
          <a:p>
            <a:pPr marL="0" indent="0" algn="just">
              <a:buNone/>
            </a:pPr>
            <a:endParaRPr lang="es-ES" sz="2800" dirty="0">
              <a:latin typeface="Garamond" panose="02020404030301010803" pitchFamily="18" charset="0"/>
            </a:endParaRPr>
          </a:p>
          <a:p>
            <a:pPr marL="0" indent="0" algn="just">
              <a:buNone/>
            </a:pPr>
            <a:r>
              <a:rPr lang="es-ES" sz="2800" dirty="0">
                <a:latin typeface="Garamond" panose="02020404030301010803" pitchFamily="18" charset="0"/>
              </a:rPr>
              <a:t>El abogado o la abogada designado para la víctima tendrá también habilitación legal para la representación procesal de aquella hasta la designación de procurador o procuradora en tanto la víctima no se haya personado como acusación.</a:t>
            </a:r>
          </a:p>
          <a:p>
            <a:pPr marL="0" indent="0">
              <a:buNone/>
            </a:pPr>
            <a:endParaRPr lang="es-ES" sz="2800" dirty="0"/>
          </a:p>
          <a:p>
            <a:pPr marL="0" indent="0">
              <a:buNone/>
            </a:pPr>
            <a:endParaRPr lang="es-ES" dirty="0"/>
          </a:p>
        </p:txBody>
      </p:sp>
    </p:spTree>
    <p:extLst>
      <p:ext uri="{BB962C8B-B14F-4D97-AF65-F5344CB8AC3E}">
        <p14:creationId xmlns:p14="http://schemas.microsoft.com/office/powerpoint/2010/main" val="11849262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5B48E492-AF0A-4C2F-9A14-2B20B64F1B9B}"/>
              </a:ext>
            </a:extLst>
          </p:cNvPr>
          <p:cNvSpPr>
            <a:spLocks noGrp="1"/>
          </p:cNvSpPr>
          <p:nvPr>
            <p:ph idx="1"/>
          </p:nvPr>
        </p:nvSpPr>
        <p:spPr>
          <a:xfrm>
            <a:off x="677334" y="967563"/>
            <a:ext cx="8596668" cy="5073799"/>
          </a:xfrm>
        </p:spPr>
        <p:txBody>
          <a:bodyPr>
            <a:normAutofit/>
          </a:bodyPr>
          <a:lstStyle/>
          <a:p>
            <a:pPr algn="just"/>
            <a:r>
              <a:rPr lang="es-ES" sz="2800" dirty="0">
                <a:latin typeface="Garamond" panose="02020404030301010803" pitchFamily="18" charset="0"/>
              </a:rPr>
              <a:t>Las personas menores de edad víctimas de violencia podrán personarse como acusación particular en cualquier momento del procedimiento si bien ello no permitirá retrotraer ni reiterar las actuaciones ya practicadas antes de su personación, ni podrán suponer merma del derecho de defensa del acusado.</a:t>
            </a:r>
          </a:p>
          <a:p>
            <a:pPr algn="just"/>
            <a:endParaRPr lang="es-ES" sz="2800" dirty="0">
              <a:latin typeface="Garamond" panose="02020404030301010803" pitchFamily="18" charset="0"/>
            </a:endParaRPr>
          </a:p>
          <a:p>
            <a:pPr algn="just"/>
            <a:r>
              <a:rPr lang="es-ES" sz="2800" dirty="0">
                <a:latin typeface="Garamond" panose="02020404030301010803" pitchFamily="18" charset="0"/>
              </a:rPr>
              <a:t>Toda persona que advierta indicios de una situación de violencia ejercida sobre una persona menor de edad está obligada a comunicarlo de forma inmediata a la autoridad competente.</a:t>
            </a:r>
          </a:p>
          <a:p>
            <a:pPr algn="just"/>
            <a:endParaRPr lang="es-ES" sz="2000" dirty="0">
              <a:latin typeface="Garamond" panose="02020404030301010803" pitchFamily="18" charset="0"/>
            </a:endParaRPr>
          </a:p>
        </p:txBody>
      </p:sp>
    </p:spTree>
    <p:extLst>
      <p:ext uri="{BB962C8B-B14F-4D97-AF65-F5344CB8AC3E}">
        <p14:creationId xmlns:p14="http://schemas.microsoft.com/office/powerpoint/2010/main" val="19331697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2245BB41-642F-42DB-8192-1792B4DE75F3}"/>
              </a:ext>
            </a:extLst>
          </p:cNvPr>
          <p:cNvSpPr>
            <a:spLocks noGrp="1"/>
          </p:cNvSpPr>
          <p:nvPr>
            <p:ph idx="1"/>
          </p:nvPr>
        </p:nvSpPr>
        <p:spPr>
          <a:xfrm>
            <a:off x="677334" y="1467293"/>
            <a:ext cx="8596668" cy="4574069"/>
          </a:xfrm>
        </p:spPr>
        <p:txBody>
          <a:bodyPr/>
          <a:lstStyle/>
          <a:p>
            <a:pPr algn="just"/>
            <a:r>
              <a:rPr lang="es-ES" sz="3200" dirty="0">
                <a:latin typeface="Garamond" panose="02020404030301010803" pitchFamily="18" charset="0"/>
              </a:rPr>
              <a:t>Las víctimas de delito que no hubieran renunciado a su derecho podrán ejercer la acción penal en cualquier momento antes del trámite de calificación del delito. Si se personasen una vez transcurrido el término para formular escrito de acusación podrán ejercitar la acción penal adhiriéndose al escrito de la acusación del Fiscal o del resto de acusaciones personadas.</a:t>
            </a:r>
          </a:p>
          <a:p>
            <a:endParaRPr lang="es-ES" dirty="0"/>
          </a:p>
        </p:txBody>
      </p:sp>
    </p:spTree>
    <p:extLst>
      <p:ext uri="{BB962C8B-B14F-4D97-AF65-F5344CB8AC3E}">
        <p14:creationId xmlns:p14="http://schemas.microsoft.com/office/powerpoint/2010/main" val="4122274527"/>
      </p:ext>
    </p:extLst>
  </p:cSld>
  <p:clrMapOvr>
    <a:masterClrMapping/>
  </p:clrMapOvr>
</p:sld>
</file>

<file path=ppt/theme/theme1.xml><?xml version="1.0" encoding="utf-8"?>
<a:theme xmlns:a="http://schemas.openxmlformats.org/drawingml/2006/main" name="Faceta">
  <a:themeElements>
    <a:clrScheme name="Faceta">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a">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a">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122</TotalTime>
  <Words>1396</Words>
  <Application>Microsoft Office PowerPoint</Application>
  <PresentationFormat>Panorámica</PresentationFormat>
  <Paragraphs>78</Paragraphs>
  <Slides>17</Slides>
  <Notes>0</Notes>
  <HiddenSlides>0</HiddenSlides>
  <MMClips>1</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17</vt:i4>
      </vt:variant>
    </vt:vector>
  </HeadingPairs>
  <TitlesOfParts>
    <vt:vector size="24" baseType="lpstr">
      <vt:lpstr>Arial</vt:lpstr>
      <vt:lpstr>Garamond</vt:lpstr>
      <vt:lpstr>Modern Love</vt:lpstr>
      <vt:lpstr>Source Sans Pro</vt:lpstr>
      <vt:lpstr>Trebuchet MS</vt:lpstr>
      <vt:lpstr>Wingdings 3</vt:lpstr>
      <vt:lpstr>Faceta</vt:lpstr>
      <vt:lpstr>LEY ORGANICA 8/2021</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LEY ORGANICA 8/2021</dc:title>
  <dc:creator>Roberto Peñaranda Navalón</dc:creator>
  <cp:lastModifiedBy>Ilustre Colegio Abogados Albacete</cp:lastModifiedBy>
  <cp:revision>29</cp:revision>
  <dcterms:created xsi:type="dcterms:W3CDTF">2021-06-25T04:33:27Z</dcterms:created>
  <dcterms:modified xsi:type="dcterms:W3CDTF">2021-06-25T11:44:43Z</dcterms:modified>
</cp:coreProperties>
</file>